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96" r:id="rId1"/>
  </p:sldMasterIdLst>
  <p:notesMasterIdLst>
    <p:notesMasterId r:id="rId59"/>
  </p:notesMasterIdLst>
  <p:handoutMasterIdLst>
    <p:handoutMasterId r:id="rId60"/>
  </p:handoutMasterIdLst>
  <p:sldIdLst>
    <p:sldId id="257" r:id="rId2"/>
    <p:sldId id="321" r:id="rId3"/>
    <p:sldId id="272" r:id="rId4"/>
    <p:sldId id="282" r:id="rId5"/>
    <p:sldId id="273" r:id="rId6"/>
    <p:sldId id="274" r:id="rId7"/>
    <p:sldId id="275" r:id="rId8"/>
    <p:sldId id="322" r:id="rId9"/>
    <p:sldId id="281" r:id="rId10"/>
    <p:sldId id="323" r:id="rId11"/>
    <p:sldId id="277" r:id="rId12"/>
    <p:sldId id="278" r:id="rId13"/>
    <p:sldId id="324" r:id="rId14"/>
    <p:sldId id="280" r:id="rId15"/>
    <p:sldId id="284" r:id="rId16"/>
    <p:sldId id="279" r:id="rId17"/>
    <p:sldId id="325" r:id="rId18"/>
    <p:sldId id="326" r:id="rId19"/>
    <p:sldId id="285" r:id="rId20"/>
    <p:sldId id="327" r:id="rId21"/>
    <p:sldId id="328" r:id="rId22"/>
    <p:sldId id="286" r:id="rId23"/>
    <p:sldId id="287" r:id="rId24"/>
    <p:sldId id="288" r:id="rId25"/>
    <p:sldId id="291" r:id="rId26"/>
    <p:sldId id="289" r:id="rId27"/>
    <p:sldId id="290" r:id="rId28"/>
    <p:sldId id="292" r:id="rId29"/>
    <p:sldId id="293" r:id="rId30"/>
    <p:sldId id="294" r:id="rId31"/>
    <p:sldId id="268" r:id="rId32"/>
    <p:sldId id="269" r:id="rId33"/>
    <p:sldId id="270" r:id="rId34"/>
    <p:sldId id="271" r:id="rId35"/>
    <p:sldId id="295" r:id="rId36"/>
    <p:sldId id="296" r:id="rId37"/>
    <p:sldId id="297" r:id="rId38"/>
    <p:sldId id="298" r:id="rId39"/>
    <p:sldId id="299" r:id="rId40"/>
    <p:sldId id="301" r:id="rId41"/>
    <p:sldId id="302" r:id="rId42"/>
    <p:sldId id="300" r:id="rId43"/>
    <p:sldId id="303" r:id="rId44"/>
    <p:sldId id="309" r:id="rId45"/>
    <p:sldId id="305" r:id="rId46"/>
    <p:sldId id="310" r:id="rId47"/>
    <p:sldId id="306" r:id="rId48"/>
    <p:sldId id="307" r:id="rId49"/>
    <p:sldId id="308" r:id="rId50"/>
    <p:sldId id="311" r:id="rId51"/>
    <p:sldId id="312" r:id="rId52"/>
    <p:sldId id="313" r:id="rId53"/>
    <p:sldId id="314" r:id="rId54"/>
    <p:sldId id="316" r:id="rId55"/>
    <p:sldId id="317" r:id="rId56"/>
    <p:sldId id="320" r:id="rId57"/>
    <p:sldId id="315" r:id="rId58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CC5"/>
    <a:srgbClr val="FFD13F"/>
    <a:srgbClr val="FFD88B"/>
    <a:srgbClr val="FFE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9757" autoAdjust="0"/>
  </p:normalViewPr>
  <p:slideViewPr>
    <p:cSldViewPr snapToGrid="0">
      <p:cViewPr varScale="1">
        <p:scale>
          <a:sx n="88" d="100"/>
          <a:sy n="88" d="100"/>
        </p:scale>
        <p:origin x="-422" y="-53"/>
      </p:cViewPr>
      <p:guideLst>
        <p:guide orient="horz" pos="2160"/>
        <p:guide orient="horz" pos="4128"/>
        <p:guide pos="3840"/>
        <p:guide pos="72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-3187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96AFA9A-7D3E-42CC-927E-F23DCCD6D484}" type="datetime2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2018年5月27日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4E50CC-F33A-4EF4-9F12-93EC4A21A0C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32950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1311F18-D970-4D7B-B098-1E7546817641}" type="datetime2">
              <a:rPr lang="zh-TW" altLang="en-US" smtClean="0"/>
              <a:pPr/>
              <a:t>2018年5月27日</a:t>
            </a:fld>
            <a:endParaRPr lang="zh-TW" altLang="en-US" dirty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2674CE4-FBD8-4481-AEFB-CA53E599A745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32681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674CE4-FBD8-4481-AEFB-CA53E599A745}" type="slidenum">
              <a:rPr lang="en-US" altLang="zh-TW" smtClean="0"/>
              <a:t>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7974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altLang="zh-TW" smtClean="0"/>
              <a:pPr/>
              <a:t>10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3251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3" name="矩形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4" name="矩形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5" name="矩形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6" name="矩形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0" name="圓角矩形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1" name="圓角矩形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609600" y="2389009"/>
            <a:ext cx="11277600" cy="1470025"/>
          </a:xfrm>
        </p:spPr>
        <p:txBody>
          <a:bodyPr rtlCol="0"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 rtlCol="0"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 rtl="0"/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17" name="頁尾預留位置 16"/>
          <p:cNvSpPr>
            <a:spLocks noGrp="1"/>
          </p:cNvSpPr>
          <p:nvPr>
            <p:ph type="ftr" sz="quarter" idx="11"/>
          </p:nvPr>
        </p:nvSpPr>
        <p:spPr>
          <a:xfrm>
            <a:off x="7265116" y="4205288"/>
            <a:ext cx="1727200" cy="457200"/>
          </a:xfrm>
        </p:spPr>
        <p:txBody>
          <a:bodyPr rtlCol="0"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28" name="日期預留位置 27"/>
          <p:cNvSpPr>
            <a:spLocks noGrp="1"/>
          </p:cNvSpPr>
          <p:nvPr>
            <p:ph type="dt" sz="half" idx="10"/>
          </p:nvPr>
        </p:nvSpPr>
        <p:spPr>
          <a:xfrm>
            <a:off x="9043832" y="4206240"/>
            <a:ext cx="1280160" cy="457200"/>
          </a:xfrm>
        </p:spPr>
        <p:txBody>
          <a:bodyPr rtlCol="0"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fld id="{3D164DD1-2BFA-422E-B570-312B1928DC3D}" type="datetime2">
              <a:rPr lang="zh-TW" altLang="en-US" smtClean="0"/>
              <a:t>2018年5月27日</a:t>
            </a:fld>
            <a:endParaRPr lang="zh-TW" altLang="en-US" dirty="0"/>
          </a:p>
        </p:txBody>
      </p:sp>
      <p:sp>
        <p:nvSpPr>
          <p:cNvPr id="29" name="投影片編號預留位置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 rtlCol="0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pPr rt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11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/>
            </a:lvl1pPr>
            <a:lvl5pPr>
              <a:defRPr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92FD0F-6941-4020-B9F5-E8D5010D5E08}" type="datetime2">
              <a:rPr lang="zh-TW" altLang="en-US" smtClean="0"/>
              <a:t>2018年5月27日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784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1143000"/>
            <a:ext cx="2540000" cy="5448300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zh-TW" altLang="en-US" dirty="0"/>
              <a:t>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143000"/>
            <a:ext cx="8331200" cy="5448300"/>
          </a:xfrm>
        </p:spPr>
        <p:txBody>
          <a:bodyPr vert="eaVert" rtlCol="0"/>
          <a:lstStyle>
            <a:lvl5pPr>
              <a:defRPr/>
            </a:lvl5pPr>
          </a:lstStyle>
          <a:p>
            <a:pPr lvl="0" rtl="0" eaLnBrk="1" latinLnBrk="0" hangingPunct="1"/>
            <a:r>
              <a:rPr lang="zh-TW" altLang="en-US" dirty="0"/>
              <a:t>按一下以編輯母片文字樣式</a:t>
            </a:r>
          </a:p>
          <a:p>
            <a:pPr lvl="1" rtl="0" eaLnBrk="1" latinLnBrk="0" hangingPunct="1"/>
            <a:r>
              <a:rPr lang="zh-TW" altLang="en-US" dirty="0"/>
              <a:t>第二層</a:t>
            </a:r>
          </a:p>
          <a:p>
            <a:pPr lvl="2" rtl="0" eaLnBrk="1" latinLnBrk="0" hangingPunct="1"/>
            <a:r>
              <a:rPr lang="zh-TW" altLang="en-US" dirty="0"/>
              <a:t>第三層</a:t>
            </a:r>
          </a:p>
          <a:p>
            <a:pPr lvl="3" rtl="0" eaLnBrk="1" latinLnBrk="0" hangingPunct="1"/>
            <a:r>
              <a:rPr lang="zh-TW" altLang="en-US" dirty="0"/>
              <a:t>第四層</a:t>
            </a:r>
          </a:p>
          <a:p>
            <a:pPr lvl="4" rtl="0" eaLnBrk="1" latinLnBrk="0" hangingPunct="1"/>
            <a:r>
              <a:rPr lang="zh-TW" altLang="en-US" dirty="0"/>
              <a:t>第五層</a:t>
            </a:r>
            <a:r>
              <a:rPr lang="en-US" altLang="zh-TW" dirty="0"/>
              <a:t>a</a:t>
            </a:r>
            <a:endParaRPr kumimoji="0"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E2190F-2EB3-4635-B35E-314C999E8682}" type="datetime2">
              <a:rPr lang="zh-TW" altLang="en-US" smtClean="0"/>
              <a:t>2018年5月27日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808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/>
            </a:lvl1pPr>
            <a:lvl5pPr>
              <a:defRPr/>
            </a:lvl5pPr>
            <a:lvl6pPr>
              <a:defRPr/>
            </a:lvl6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9DA0-2258-4C18-A31A-7A447532B41B}" type="datetime2">
              <a:rPr lang="zh-TW" altLang="en-US" smtClean="0"/>
              <a:t>2018年5月27日</a:t>
            </a:fld>
            <a:endParaRPr lang="zh-TW" altLang="en-US" dirty="0"/>
          </a:p>
        </p:txBody>
      </p:sp>
      <p:sp>
        <p:nvSpPr>
          <p:cNvPr id="11" name="頁尾版面配置區 10"/>
          <p:cNvSpPr>
            <a:spLocks noGrp="1"/>
          </p:cNvSpPr>
          <p:nvPr>
            <p:ph type="ftr" sz="quarter" idx="11"/>
          </p:nvPr>
        </p:nvSpPr>
        <p:spPr>
          <a:xfrm>
            <a:off x="11703182" y="6603762"/>
            <a:ext cx="548640" cy="245692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  <a:ea typeface="Microsoft JhengHei UI"/>
              </a:defRPr>
            </a:lvl1pPr>
          </a:lstStyle>
          <a:p>
            <a:r>
              <a:rPr lang="en-US" altLang="zh-TW" dirty="0"/>
              <a:t>/50</a:t>
            </a:r>
            <a:endParaRPr lang="zh-TW" altLang="en-US" dirty="0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>
            <a:lvl1pPr>
              <a:defRPr sz="11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401CF334-2D5C-4859-84A6-CA7E6E43FAEB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13" name="標題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5943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1968322"/>
            <a:ext cx="10363200" cy="1362075"/>
          </a:xfrm>
        </p:spPr>
        <p:txBody>
          <a:bodyPr rtlCol="0"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chemeClr val="accent2"/>
                </a:solidFill>
                <a:effectLst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kumimoji="0"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rtlCol="0"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732E6A-811D-4CAE-9D87-72C6ACE685DC}" type="datetime2">
              <a:rPr lang="zh-TW" altLang="en-US" smtClean="0"/>
              <a:t>2018年5月27日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512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341875"/>
          </a:xfrm>
        </p:spPr>
        <p:txBody>
          <a:bodyPr rtlCol="0"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341875"/>
          </a:xfrm>
        </p:spPr>
        <p:txBody>
          <a:bodyPr rtlCol="0"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1CE3BF-72E0-4142-B249-11E9130BA268}" type="datetime2">
              <a:rPr lang="zh-TW" altLang="en-US" smtClean="0"/>
              <a:t>2018年5月27日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644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=""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rtlCol="0" anchor="ctr"/>
          <a:lstStyle>
            <a:lvl1pPr>
              <a:defRPr sz="4000" b="0" i="0" cap="none" baseline="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rtlCol="0"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5" name="內容預留位置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rtlCol="0"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28" name="頁尾預留位置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26" name="日期預留位置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CB9B9F-18A6-44FF-86DD-FD67A8359B54}" type="datetime2">
              <a:rPr lang="zh-TW" altLang="en-US" smtClean="0"/>
              <a:t>2018年5月27日</a:t>
            </a:fld>
            <a:endParaRPr lang="zh-TW" altLang="en-US" dirty="0"/>
          </a:p>
        </p:txBody>
      </p:sp>
      <p:sp>
        <p:nvSpPr>
          <p:cNvPr id="27" name="投影片編號預留位置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7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rtlCol="0"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 rtlCol="0"/>
          <a:lstStyle/>
          <a:p>
            <a:pPr rtl="0"/>
            <a:fld id="{8234E524-7489-45DA-ADBC-21CC58A44226}" type="datetime2">
              <a:rPr lang="zh-TW" altLang="en-US" smtClean="0"/>
              <a:t>2018年5月27日</a:t>
            </a:fld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195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DCF257-C789-428C-85AE-AD867697FDA4}" type="datetime2">
              <a:rPr lang="zh-TW" altLang="en-US" smtClean="0"/>
              <a:t>2018年5月27日</a:t>
            </a:fld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56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7137995" y="1101970"/>
            <a:ext cx="4511040" cy="877824"/>
          </a:xfrm>
        </p:spPr>
        <p:txBody>
          <a:bodyPr rtlCol="0" anchor="b"/>
          <a:lstStyle>
            <a:lvl1pPr algn="l">
              <a:buNone/>
              <a:defRPr sz="1800" b="1"/>
            </a:lvl1pPr>
          </a:lstStyle>
          <a:p>
            <a:pPr rtl="0"/>
            <a:r>
              <a:rPr lang="zh-TW" altLang="en-US" dirty="0"/>
              <a:t>編輯母片標題樣式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05083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580573"/>
          </a:xfrm>
        </p:spPr>
        <p:txBody>
          <a:bodyPr rtlCol="0"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40ED41-1BF2-4CF2-A290-4A1D9821DABE}" type="datetime2">
              <a:rPr lang="zh-TW" altLang="en-US" smtClean="0"/>
              <a:t>2018年5月27日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868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eaVert" lIns="45720" tIns="0" rIns="45720" rtlCol="0" anchor="t"/>
          <a:lstStyle>
            <a:lvl1pPr algn="ctr">
              <a:buNone/>
              <a:defRPr sz="2000" b="1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 rtlCol="0"/>
          <a:lstStyle>
            <a:lvl1pPr marL="0" indent="0">
              <a:buNone/>
              <a:defRPr sz="3200"/>
            </a:lvl1pPr>
          </a:lstStyle>
          <a:p>
            <a:pPr rtl="0"/>
            <a:r>
              <a:rPr lang="zh-TW" altLang="en-US"/>
              <a:t>按一下圖示以新增圖片</a:t>
            </a:r>
            <a:endParaRPr kumimoji="0"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9AAAB5-F229-488E-916A-91F4004E256B}" type="datetime2">
              <a:rPr lang="zh-TW" altLang="en-US" smtClean="0"/>
              <a:t>2018年5月27日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361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1" name="矩形 30"/>
          <p:cNvSpPr/>
          <p:nvPr/>
        </p:nvSpPr>
        <p:spPr>
          <a:xfrm flipV="1">
            <a:off x="7213577" y="360247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2" name="矩形 31"/>
          <p:cNvSpPr/>
          <p:nvPr/>
        </p:nvSpPr>
        <p:spPr>
          <a:xfrm flipV="1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3" name="圓角矩形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4" name="圓角矩形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5" name="矩形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6" name="矩形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7" name="矩形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8" name="矩形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9" name="矩形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0" name="矩形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2" name="標題預留位置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rtl="0"/>
            <a:r>
              <a:rPr lang="zh-TW" altLang="en-US" dirty="0"/>
              <a:t>按一下以編輯母片標題樣式</a:t>
            </a:r>
          </a:p>
        </p:txBody>
      </p:sp>
      <p:sp>
        <p:nvSpPr>
          <p:cNvPr id="13" name="文字預留位置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rtl="0"/>
            <a:r>
              <a:rPr lang="zh-TW" altLang="en-US" dirty="0"/>
              <a:t>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 rtlCol="0"/>
          <a:lstStyle>
            <a:lvl1pPr algn="r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14" name="日期預留位置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 rtlCol="0"/>
          <a:lstStyle>
            <a:lvl1pPr algn="l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F783D94-38F3-4445-B047-F41715F15F25}" type="datetime2">
              <a:rPr lang="zh-TW" altLang="en-US" smtClean="0"/>
              <a:t>2018年5月27日</a:t>
            </a:fld>
            <a:endParaRPr lang="zh-TW" altLang="en-US" dirty="0"/>
          </a:p>
        </p:txBody>
      </p:sp>
      <p:sp>
        <p:nvSpPr>
          <p:cNvPr id="23" name="投影片編號預留位置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rtlCol="0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01CF334-2D5C-4859-84A6-CA7E6E43FAEB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217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>
            <a:lumMod val="75000"/>
          </a:schemeClr>
        </a:buClr>
        <a:buFont typeface="Georgia"/>
        <a:buChar char="•"/>
        <a:defRPr kumimoji="0" sz="28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>
            <a:lumMod val="75000"/>
          </a:schemeClr>
        </a:buClr>
        <a:buFont typeface="Georgia"/>
        <a:buChar char="▫"/>
        <a:defRPr kumimoji="0" sz="26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4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2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0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83765" y="2154118"/>
            <a:ext cx="11277600" cy="1470025"/>
          </a:xfrm>
        </p:spPr>
        <p:txBody>
          <a:bodyPr rtlCol="0"/>
          <a:lstStyle/>
          <a:p>
            <a:r>
              <a:rPr lang="zh-TW" altLang="en-US" dirty="0"/>
              <a:t>現代 </a:t>
            </a:r>
            <a:r>
              <a:rPr lang="en-US" altLang="zh-TW" dirty="0" err="1"/>
              <a:t>.Net</a:t>
            </a:r>
            <a:r>
              <a:rPr lang="en-US" altLang="zh-TW" dirty="0"/>
              <a:t> </a:t>
            </a:r>
            <a:r>
              <a:rPr lang="zh-TW" altLang="en-US" dirty="0"/>
              <a:t>開發者之路 </a:t>
            </a:r>
            <a:r>
              <a:rPr lang="en-US" altLang="zh-TW" dirty="0"/>
              <a:t>- MVC </a:t>
            </a:r>
            <a:r>
              <a:rPr lang="zh-TW" altLang="en-US" dirty="0"/>
              <a:t>完全精通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409208" y="5771870"/>
            <a:ext cx="1348596" cy="542665"/>
          </a:xfrm>
        </p:spPr>
        <p:txBody>
          <a:bodyPr rtlCol="0"/>
          <a:lstStyle/>
          <a:p>
            <a:pPr rtl="0"/>
            <a:r>
              <a:rPr lang="zh-TW" altLang="en-US" dirty="0"/>
              <a:t>陳彥如</a:t>
            </a: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630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140" y="746862"/>
            <a:ext cx="5981700" cy="557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9</a:t>
            </a:fld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219456" y="4426460"/>
            <a:ext cx="623620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以效能來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說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Html.RenderPartial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會比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Html.Partial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來得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好些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因為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是在內部直接寫入到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ViewPage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Output Stream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裡，而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Html.Partial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 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則因為輸出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MvcHtmlString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ViewPage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於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Render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時會需要另外去處理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99"/>
          <a:stretch/>
        </p:blipFill>
        <p:spPr bwMode="auto">
          <a:xfrm>
            <a:off x="296233" y="1300807"/>
            <a:ext cx="5214661" cy="2347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313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10</a:t>
            </a:fld>
            <a:endParaRPr lang="zh-TW" altLang="en-US" dirty="0"/>
          </a:p>
        </p:txBody>
      </p:sp>
      <p:sp>
        <p:nvSpPr>
          <p:cNvPr id="11" name="頁尾版面配置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8" y="927425"/>
            <a:ext cx="4226826" cy="2541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766" y="1254512"/>
            <a:ext cx="4476118" cy="4249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288"/>
          <a:stretch/>
        </p:blipFill>
        <p:spPr bwMode="auto">
          <a:xfrm>
            <a:off x="79999" y="3813049"/>
            <a:ext cx="4354842" cy="2515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884" y="1722460"/>
            <a:ext cx="308610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/>
          <p:cNvSpPr/>
          <p:nvPr/>
        </p:nvSpPr>
        <p:spPr>
          <a:xfrm>
            <a:off x="2518914" y="2926080"/>
            <a:ext cx="1056390" cy="2413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cxnSp>
        <p:nvCxnSpPr>
          <p:cNvPr id="13" name="直線單箭頭接點 12"/>
          <p:cNvCxnSpPr>
            <a:cxnSpLocks/>
          </p:cNvCxnSpPr>
          <p:nvPr/>
        </p:nvCxnSpPr>
        <p:spPr>
          <a:xfrm flipH="1">
            <a:off x="1801368" y="3167442"/>
            <a:ext cx="1325880" cy="78276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cxnSpLocks/>
          </p:cNvCxnSpPr>
          <p:nvPr/>
        </p:nvCxnSpPr>
        <p:spPr>
          <a:xfrm flipV="1">
            <a:off x="3493008" y="3813049"/>
            <a:ext cx="1892808" cy="128930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9346434" y="5244805"/>
            <a:ext cx="1653798" cy="2590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cxnSp>
        <p:nvCxnSpPr>
          <p:cNvPr id="21" name="直線單箭頭接點 20"/>
          <p:cNvCxnSpPr>
            <a:cxnSpLocks/>
          </p:cNvCxnSpPr>
          <p:nvPr/>
        </p:nvCxnSpPr>
        <p:spPr>
          <a:xfrm>
            <a:off x="8162544" y="4623496"/>
            <a:ext cx="1183890" cy="75084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9694034" y="3683509"/>
            <a:ext cx="1809117" cy="2590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8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846" y="878538"/>
            <a:ext cx="5057527" cy="2338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032" y="1504186"/>
            <a:ext cx="4316164" cy="2932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11</a:t>
            </a:fld>
            <a:endParaRPr lang="zh-TW" altLang="en-US" dirty="0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288"/>
          <a:stretch/>
        </p:blipFill>
        <p:spPr bwMode="auto">
          <a:xfrm>
            <a:off x="976111" y="3880674"/>
            <a:ext cx="4354842" cy="2515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3"/>
          <p:cNvSpPr/>
          <p:nvPr/>
        </p:nvSpPr>
        <p:spPr>
          <a:xfrm>
            <a:off x="2697480" y="1370170"/>
            <a:ext cx="1216152" cy="2413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cxnSp>
        <p:nvCxnSpPr>
          <p:cNvPr id="15" name="直線單箭頭接點 14"/>
          <p:cNvCxnSpPr>
            <a:cxnSpLocks/>
          </p:cNvCxnSpPr>
          <p:nvPr/>
        </p:nvCxnSpPr>
        <p:spPr>
          <a:xfrm flipH="1">
            <a:off x="2697480" y="3048569"/>
            <a:ext cx="1408176" cy="96926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cxnSpLocks/>
          </p:cNvCxnSpPr>
          <p:nvPr/>
        </p:nvCxnSpPr>
        <p:spPr>
          <a:xfrm flipV="1">
            <a:off x="4389120" y="3751134"/>
            <a:ext cx="1581912" cy="141884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2996184" y="2859401"/>
            <a:ext cx="807720" cy="1891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17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12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5043858" y="2702818"/>
            <a:ext cx="21042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模板</a:t>
            </a:r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3766163" y="3722798"/>
            <a:ext cx="4659674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LayoutNamedSections</a:t>
            </a:r>
            <a:endParaRPr lang="en-US" altLang="zh-TW" sz="3200" b="1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b="1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8452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988" y="1699311"/>
            <a:ext cx="3546816" cy="3184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13</a:t>
            </a:fld>
            <a:endParaRPr lang="zh-TW" alt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50" y="3615094"/>
            <a:ext cx="3239209" cy="3010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"/>
          <a:stretch/>
        </p:blipFill>
        <p:spPr bwMode="auto">
          <a:xfrm>
            <a:off x="117850" y="2132800"/>
            <a:ext cx="3753993" cy="1224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832" y="725292"/>
            <a:ext cx="4843845" cy="4072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/>
        </p:nvSpPr>
        <p:spPr>
          <a:xfrm>
            <a:off x="3985859" y="2686347"/>
            <a:ext cx="3370515" cy="10142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043289" y="3819445"/>
            <a:ext cx="2073123" cy="7833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cxnSp>
        <p:nvCxnSpPr>
          <p:cNvPr id="13" name="直線單箭頭接點 12"/>
          <p:cNvCxnSpPr>
            <a:cxnSpLocks/>
          </p:cNvCxnSpPr>
          <p:nvPr/>
        </p:nvCxnSpPr>
        <p:spPr>
          <a:xfrm flipV="1">
            <a:off x="6169886" y="2905076"/>
            <a:ext cx="2422694" cy="142003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8539106" y="2691251"/>
            <a:ext cx="2396211" cy="4276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539106" y="1269536"/>
            <a:ext cx="3100299" cy="14217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cxnSp>
        <p:nvCxnSpPr>
          <p:cNvPr id="18" name="直線單箭頭接點 17"/>
          <p:cNvCxnSpPr>
            <a:cxnSpLocks/>
            <a:stCxn id="11" idx="3"/>
          </p:cNvCxnSpPr>
          <p:nvPr/>
        </p:nvCxnSpPr>
        <p:spPr>
          <a:xfrm flipV="1">
            <a:off x="7356374" y="2103164"/>
            <a:ext cx="1182732" cy="109029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3171"/>
            <a:ext cx="21050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160" y="543171"/>
            <a:ext cx="441960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336" y="3597312"/>
            <a:ext cx="2900836" cy="2988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894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14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5340537" y="4214504"/>
            <a:ext cx="151092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Search</a:t>
            </a:r>
          </a:p>
          <a:p>
            <a:endParaRPr lang="zh-TW" alt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5048750" y="2937566"/>
            <a:ext cx="2094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搜尋引擎</a:t>
            </a:r>
            <a:endParaRPr lang="zh-TW" alt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2555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15</a:t>
            </a:fld>
            <a:endParaRPr lang="zh-TW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80" y="963574"/>
            <a:ext cx="5758569" cy="213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75" y="3177596"/>
            <a:ext cx="6388130" cy="3680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3508452" y="5814203"/>
            <a:ext cx="554590" cy="1774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2" name="圓角矩形圖說文字 1"/>
          <p:cNvSpPr/>
          <p:nvPr/>
        </p:nvSpPr>
        <p:spPr>
          <a:xfrm>
            <a:off x="3588589" y="5279365"/>
            <a:ext cx="1837425" cy="336432"/>
          </a:xfrm>
          <a:prstGeom prst="wedgeRoundRectCallout">
            <a:avLst>
              <a:gd name="adj1" fmla="val -30333"/>
              <a:gd name="adj2" fmla="val 80357"/>
              <a:gd name="adj3" fmla="val 16667"/>
            </a:avLst>
          </a:prstGeom>
          <a:solidFill>
            <a:srgbClr val="FFECC5"/>
          </a:solidFill>
          <a:ln>
            <a:solidFill>
              <a:srgbClr val="FFD8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包含輸入的字串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97"/>
          <a:stretch/>
        </p:blipFill>
        <p:spPr bwMode="auto">
          <a:xfrm>
            <a:off x="6901330" y="1758685"/>
            <a:ext cx="4968603" cy="3184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993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16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5254272" y="3643169"/>
            <a:ext cx="15602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Paging</a:t>
            </a:r>
            <a:endParaRPr lang="en-US" altLang="zh-TW" sz="3200" b="1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5048750" y="2471740"/>
            <a:ext cx="2094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搜尋引擎</a:t>
            </a:r>
            <a:endParaRPr lang="zh-TW" alt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5520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17</a:t>
            </a:fld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39" y="1973352"/>
            <a:ext cx="10801350" cy="172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560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18</a:t>
            </a:fld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08" y="893542"/>
            <a:ext cx="6450874" cy="5332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62584" y="1447971"/>
            <a:ext cx="1256588" cy="2070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378689" y="2967825"/>
            <a:ext cx="1173493" cy="2070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1135" y="5603025"/>
            <a:ext cx="5349818" cy="399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50" y="893542"/>
            <a:ext cx="53911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258" y="2722342"/>
            <a:ext cx="4644756" cy="3659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1"/>
          <p:cNvSpPr/>
          <p:nvPr/>
        </p:nvSpPr>
        <p:spPr>
          <a:xfrm>
            <a:off x="8050002" y="2758253"/>
            <a:ext cx="2068783" cy="2095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202401" y="2057906"/>
            <a:ext cx="3348369" cy="4178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2" name="圓角矩形圖說文字 11"/>
          <p:cNvSpPr/>
          <p:nvPr/>
        </p:nvSpPr>
        <p:spPr>
          <a:xfrm>
            <a:off x="5451894" y="2475782"/>
            <a:ext cx="1250830" cy="316978"/>
          </a:xfrm>
          <a:prstGeom prst="wedgeRoundRectCallout">
            <a:avLst>
              <a:gd name="adj1" fmla="val -22212"/>
              <a:gd name="adj2" fmla="val 111056"/>
              <a:gd name="adj3" fmla="val 16667"/>
            </a:avLst>
          </a:prstGeom>
          <a:solidFill>
            <a:srgbClr val="FFECC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新增變數</a:t>
            </a:r>
          </a:p>
        </p:txBody>
      </p:sp>
    </p:spTree>
    <p:extLst>
      <p:ext uri="{BB962C8B-B14F-4D97-AF65-F5344CB8AC3E}">
        <p14:creationId xmlns:p14="http://schemas.microsoft.com/office/powerpoint/2010/main" val="410730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="" xmlns:a16="http://schemas.microsoft.com/office/drawing/2014/main" id="{0C3C22FC-87A9-470E-816C-9616FBD6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D2ABF5DF-D6C8-4873-81F7-F57ACB529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1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3D9704A8-DA60-4F57-B1FF-0169A5737D57}"/>
              </a:ext>
            </a:extLst>
          </p:cNvPr>
          <p:cNvSpPr/>
          <p:nvPr/>
        </p:nvSpPr>
        <p:spPr>
          <a:xfrm>
            <a:off x="147385" y="531995"/>
            <a:ext cx="2424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內容大綱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D47055CF-B01D-4666-987F-FE1DD2FBCEBD}"/>
              </a:ext>
            </a:extLst>
          </p:cNvPr>
          <p:cNvSpPr/>
          <p:nvPr/>
        </p:nvSpPr>
        <p:spPr>
          <a:xfrm>
            <a:off x="772520" y="1632176"/>
            <a:ext cx="98142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模板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F3AB0EA9-873F-490F-81B9-BA4BA6AB817F}"/>
              </a:ext>
            </a:extLst>
          </p:cNvPr>
          <p:cNvSpPr/>
          <p:nvPr/>
        </p:nvSpPr>
        <p:spPr>
          <a:xfrm>
            <a:off x="739777" y="3498749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搜尋引擎</a:t>
            </a:r>
            <a:endParaRPr lang="zh-TW" alt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342B0922-8B37-4EDA-BE55-29FCAF148534}"/>
              </a:ext>
            </a:extLst>
          </p:cNvPr>
          <p:cNvSpPr/>
          <p:nvPr/>
        </p:nvSpPr>
        <p:spPr>
          <a:xfrm>
            <a:off x="772520" y="5136554"/>
            <a:ext cx="4943644" cy="4616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zh-TW" alt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自動生成程式碼</a:t>
            </a:r>
            <a:r>
              <a:rPr lang="en-US" altLang="zh-TW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Entity Framework</a:t>
            </a:r>
            <a:endParaRPr lang="zh-TW" alt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A2E174D1-D47D-4A11-A395-9DC04E13B53D}"/>
              </a:ext>
            </a:extLst>
          </p:cNvPr>
          <p:cNvSpPr/>
          <p:nvPr/>
        </p:nvSpPr>
        <p:spPr>
          <a:xfrm>
            <a:off x="934688" y="2093841"/>
            <a:ext cx="309277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smtClean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Layout</a:t>
            </a:r>
          </a:p>
          <a:p>
            <a:r>
              <a:rPr lang="en-US" altLang="zh-TW" sz="2000" b="1" dirty="0" smtClean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000" b="1" dirty="0" err="1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ViewStart</a:t>
            </a:r>
            <a:endParaRPr lang="en-US" altLang="zh-TW" sz="2000" b="1" dirty="0">
              <a:ln w="1905"/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 smtClean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000" b="1" dirty="0" err="1" smtClean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PartialView</a:t>
            </a:r>
            <a:endParaRPr lang="en-US" altLang="zh-TW" sz="2000" b="1" dirty="0" smtClean="0">
              <a:ln w="1905"/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000" b="1" dirty="0" err="1" smtClean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LayoutNamedSections</a:t>
            </a:r>
            <a:endParaRPr lang="zh-TW" altLang="en-US" sz="2000" b="1" dirty="0">
              <a:ln w="1905"/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A2E174D1-D47D-4A11-A395-9DC04E13B53D}"/>
              </a:ext>
            </a:extLst>
          </p:cNvPr>
          <p:cNvSpPr/>
          <p:nvPr/>
        </p:nvSpPr>
        <p:spPr>
          <a:xfrm>
            <a:off x="1025968" y="3997403"/>
            <a:ext cx="121700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smtClean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000" b="1" dirty="0" smtClean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Search</a:t>
            </a:r>
          </a:p>
          <a:p>
            <a:r>
              <a:rPr lang="en-US" altLang="zh-TW" sz="2000" b="1" dirty="0" smtClean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-Paging</a:t>
            </a:r>
          </a:p>
          <a:p>
            <a:r>
              <a:rPr lang="en-US" altLang="zh-TW" sz="2000" b="1" dirty="0" smtClean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-Sorting</a:t>
            </a:r>
            <a:endParaRPr lang="zh-TW" altLang="en-US" sz="2000" b="1" dirty="0">
              <a:ln w="1905"/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9839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19</a:t>
            </a:fld>
            <a:endParaRPr lang="zh-TW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895" y="3983217"/>
            <a:ext cx="3834972" cy="2641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93" y="2212675"/>
            <a:ext cx="615315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895" y="820529"/>
            <a:ext cx="3732509" cy="3162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/>
          <p:cNvSpPr/>
          <p:nvPr/>
        </p:nvSpPr>
        <p:spPr>
          <a:xfrm>
            <a:off x="1935316" y="4472964"/>
            <a:ext cx="3206027" cy="2974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229059" y="3211902"/>
            <a:ext cx="336306" cy="2789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68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20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5254272" y="3643169"/>
            <a:ext cx="16594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Sorting</a:t>
            </a:r>
            <a:endParaRPr lang="en-US" altLang="zh-TW" sz="3200" b="1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5048750" y="2471740"/>
            <a:ext cx="2094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搜尋引擎</a:t>
            </a:r>
            <a:endParaRPr lang="zh-TW" alt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707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"/>
          <a:stretch/>
        </p:blipFill>
        <p:spPr bwMode="auto">
          <a:xfrm>
            <a:off x="6626792" y="4499305"/>
            <a:ext cx="4440895" cy="2209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21</a:t>
            </a:fld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767"/>
            <a:ext cx="6502507" cy="510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793" y="733156"/>
            <a:ext cx="5231741" cy="3998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/>
        </p:nvSpPr>
        <p:spPr>
          <a:xfrm>
            <a:off x="7853034" y="5663409"/>
            <a:ext cx="1603013" cy="1487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736566" y="1457864"/>
            <a:ext cx="765941" cy="2587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6" name="圓角矩形圖說文字 15"/>
          <p:cNvSpPr/>
          <p:nvPr/>
        </p:nvSpPr>
        <p:spPr>
          <a:xfrm>
            <a:off x="5598543" y="1104181"/>
            <a:ext cx="1028250" cy="243564"/>
          </a:xfrm>
          <a:prstGeom prst="wedgeRoundRectCallout">
            <a:avLst>
              <a:gd name="adj1" fmla="val -22212"/>
              <a:gd name="adj2" fmla="val 111056"/>
              <a:gd name="adj3" fmla="val 16667"/>
            </a:avLst>
          </a:prstGeom>
          <a:solidFill>
            <a:srgbClr val="FFECC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新增變數</a:t>
            </a:r>
          </a:p>
        </p:txBody>
      </p:sp>
      <p:sp>
        <p:nvSpPr>
          <p:cNvPr id="17" name="矩形 16"/>
          <p:cNvSpPr/>
          <p:nvPr/>
        </p:nvSpPr>
        <p:spPr>
          <a:xfrm>
            <a:off x="8441156" y="1587261"/>
            <a:ext cx="1603013" cy="1487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cxnSp>
        <p:nvCxnSpPr>
          <p:cNvPr id="5" name="直線單箭頭接點 4"/>
          <p:cNvCxnSpPr>
            <a:endCxn id="15" idx="3"/>
          </p:cNvCxnSpPr>
          <p:nvPr/>
        </p:nvCxnSpPr>
        <p:spPr>
          <a:xfrm flipH="1" flipV="1">
            <a:off x="6502507" y="1587261"/>
            <a:ext cx="1938649" cy="7436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1204822" y="1745412"/>
            <a:ext cx="3625970" cy="4198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65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22</a:t>
            </a:fld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18" y="1805917"/>
            <a:ext cx="5191920" cy="3818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598218" y="5420266"/>
            <a:ext cx="1929322" cy="2099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030" y="1805918"/>
            <a:ext cx="5021488" cy="3795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6512030" y="5391143"/>
            <a:ext cx="1929322" cy="2099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36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23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472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24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781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25</a:t>
            </a:fld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8" b="60958"/>
          <a:stretch/>
        </p:blipFill>
        <p:spPr bwMode="auto">
          <a:xfrm>
            <a:off x="500332" y="2130724"/>
            <a:ext cx="7200900" cy="1526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15" b="50"/>
          <a:stretch/>
        </p:blipFill>
        <p:spPr bwMode="auto">
          <a:xfrm>
            <a:off x="500332" y="3657602"/>
            <a:ext cx="7200900" cy="2087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500332" y="1122235"/>
            <a:ext cx="56208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使用</a:t>
            </a:r>
            <a:r>
              <a:rPr lang="en-US" altLang="zh-TW" sz="2400" dirty="0" err="1">
                <a:solidFill>
                  <a:srgbClr val="FF0000"/>
                </a:solidFill>
              </a:rPr>
              <a:t>UpdateModel</a:t>
            </a:r>
            <a:r>
              <a:rPr lang="en-US" altLang="zh-TW" sz="2400" dirty="0">
                <a:solidFill>
                  <a:srgbClr val="FF0000"/>
                </a:solidFill>
              </a:rPr>
              <a:t>() and </a:t>
            </a:r>
            <a:r>
              <a:rPr lang="en-US" altLang="zh-TW" sz="2400" dirty="0" err="1">
                <a:solidFill>
                  <a:srgbClr val="FF0000"/>
                </a:solidFill>
              </a:rPr>
              <a:t>TryUpdateModel</a:t>
            </a:r>
            <a:r>
              <a:rPr lang="en-US" altLang="zh-TW" sz="2400" dirty="0">
                <a:solidFill>
                  <a:srgbClr val="FF0000"/>
                </a:solidFill>
              </a:rPr>
              <a:t>()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837062" y="1584702"/>
            <a:ext cx="3283656" cy="646331"/>
          </a:xfrm>
          <a:prstGeom prst="rect">
            <a:avLst/>
          </a:prstGeom>
          <a:solidFill>
            <a:srgbClr val="FFECC5"/>
          </a:solidFill>
        </p:spPr>
        <p:txBody>
          <a:bodyPr wrap="none">
            <a:spAutoFit/>
          </a:bodyPr>
          <a:lstStyle/>
          <a:p>
            <a:r>
              <a:rPr lang="en-US" altLang="zh-TW" dirty="0" err="1"/>
              <a:t>UpdateModel</a:t>
            </a:r>
            <a:r>
              <a:rPr lang="en-US" altLang="zh-TW" dirty="0"/>
              <a:t>()</a:t>
            </a:r>
            <a:r>
              <a:rPr lang="zh-TW" altLang="en-US" dirty="0"/>
              <a:t> 會回傳</a:t>
            </a:r>
            <a:r>
              <a:rPr lang="en-US" altLang="zh-TW" dirty="0"/>
              <a:t>Exception</a:t>
            </a:r>
          </a:p>
          <a:p>
            <a:r>
              <a:rPr lang="en-US" altLang="zh-TW" dirty="0" err="1"/>
              <a:t>TryUpdateModel</a:t>
            </a:r>
            <a:r>
              <a:rPr lang="en-US" altLang="zh-TW" dirty="0"/>
              <a:t>()</a:t>
            </a:r>
            <a:r>
              <a:rPr lang="zh-TW" altLang="en-US" dirty="0"/>
              <a:t> 會回傳</a:t>
            </a:r>
            <a:r>
              <a:rPr lang="en-US" altLang="zh-TW" dirty="0"/>
              <a:t>false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821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26</a:t>
            </a:fld>
            <a:endParaRPr lang="zh-TW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78" y="1373307"/>
            <a:ext cx="6886575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500332" y="687250"/>
            <a:ext cx="56208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使用</a:t>
            </a:r>
            <a:r>
              <a:rPr lang="en-US" altLang="zh-TW" sz="2400" dirty="0" err="1">
                <a:solidFill>
                  <a:srgbClr val="FF0000"/>
                </a:solidFill>
              </a:rPr>
              <a:t>UpdateModel</a:t>
            </a:r>
            <a:r>
              <a:rPr lang="en-US" altLang="zh-TW" sz="2400" dirty="0">
                <a:solidFill>
                  <a:srgbClr val="FF0000"/>
                </a:solidFill>
              </a:rPr>
              <a:t>() and </a:t>
            </a:r>
            <a:r>
              <a:rPr lang="en-US" altLang="zh-TW" sz="2400" dirty="0" err="1">
                <a:solidFill>
                  <a:srgbClr val="FF0000"/>
                </a:solidFill>
              </a:rPr>
              <a:t>TryUpdateModel</a:t>
            </a:r>
            <a:r>
              <a:rPr lang="en-US" altLang="zh-TW" sz="2400" dirty="0">
                <a:solidFill>
                  <a:srgbClr val="FF0000"/>
                </a:solidFill>
              </a:rPr>
              <a:t>()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2059261" y="3640347"/>
            <a:ext cx="623554" cy="2311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356" y="3485072"/>
            <a:ext cx="5153025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237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27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5182930" y="4214504"/>
            <a:ext cx="1826141" cy="107721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TW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移除資料</a:t>
            </a:r>
          </a:p>
          <a:p>
            <a:endParaRPr lang="zh-TW" alt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1303150" y="2948213"/>
            <a:ext cx="9585701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ADO.NET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連接資料庫以及新增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更新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移除資料</a:t>
            </a:r>
          </a:p>
        </p:txBody>
      </p:sp>
    </p:spTree>
    <p:extLst>
      <p:ext uri="{BB962C8B-B14F-4D97-AF65-F5344CB8AC3E}">
        <p14:creationId xmlns:p14="http://schemas.microsoft.com/office/powerpoint/2010/main" val="238897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28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34862" y="625049"/>
            <a:ext cx="388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</a:rPr>
              <a:t>GamerBusinessLayer.cs</a:t>
            </a:r>
            <a:r>
              <a:rPr lang="zh-TW" altLang="en-US" dirty="0">
                <a:solidFill>
                  <a:srgbClr val="FF0000"/>
                </a:solidFill>
              </a:rPr>
              <a:t>  </a:t>
            </a:r>
            <a:r>
              <a:rPr lang="en-US" altLang="zh-TW" dirty="0">
                <a:solidFill>
                  <a:srgbClr val="FF0000"/>
                </a:solidFill>
              </a:rPr>
              <a:t>-</a:t>
            </a:r>
            <a:r>
              <a:rPr lang="zh-TW" altLang="en-US" dirty="0">
                <a:solidFill>
                  <a:srgbClr val="FF0000"/>
                </a:solidFill>
              </a:rPr>
              <a:t>  </a:t>
            </a:r>
            <a:r>
              <a:rPr lang="en-US" altLang="zh-TW" dirty="0" err="1">
                <a:solidFill>
                  <a:srgbClr val="FF0000"/>
                </a:solidFill>
              </a:rPr>
              <a:t>DeleteGamer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62" y="1183616"/>
            <a:ext cx="8924925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333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5043858" y="2702818"/>
            <a:ext cx="21042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模板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2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4186150" y="3737578"/>
            <a:ext cx="38197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Layout</a:t>
            </a:r>
            <a:r>
              <a:rPr lang="zh-TW" altLang="en-US" sz="3200" b="1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200" b="1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V</a:t>
            </a:r>
            <a:r>
              <a:rPr lang="en-US" altLang="zh-TW" sz="3200" b="1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iewstart</a:t>
            </a:r>
            <a:endParaRPr lang="en-US" altLang="zh-TW" sz="3200" b="1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360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29</a:t>
            </a:fld>
            <a:endParaRPr lang="zh-TW" altLang="en-US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4" y="693064"/>
            <a:ext cx="7740875" cy="4272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2057494" y="4121918"/>
            <a:ext cx="752526" cy="1671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>
            <a:cxnSpLocks/>
          </p:cNvCxnSpPr>
          <p:nvPr/>
        </p:nvCxnSpPr>
        <p:spPr>
          <a:xfrm flipH="1" flipV="1">
            <a:off x="1287473" y="1293553"/>
            <a:ext cx="770022" cy="282836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923" y="693064"/>
            <a:ext cx="3311908" cy="24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直線單箭頭接點 9"/>
          <p:cNvCxnSpPr/>
          <p:nvPr/>
        </p:nvCxnSpPr>
        <p:spPr>
          <a:xfrm>
            <a:off x="3880444" y="1293553"/>
            <a:ext cx="2333929" cy="87671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>
            <a:extLst>
              <a:ext uri="{FF2B5EF4-FFF2-40B4-BE49-F238E27FC236}">
                <a16:creationId xmlns="" xmlns:a16="http://schemas.microsoft.com/office/drawing/2014/main" id="{7218A7CF-0D07-41F7-83C4-AF3865001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401" y="4203032"/>
            <a:ext cx="4683816" cy="234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16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="" xmlns:a16="http://schemas.microsoft.com/office/drawing/2014/main" id="{A57154F1-3214-4E40-A1CD-3D54767B26B2}"/>
              </a:ext>
            </a:extLst>
          </p:cNvPr>
          <p:cNvSpPr/>
          <p:nvPr/>
        </p:nvSpPr>
        <p:spPr>
          <a:xfrm>
            <a:off x="2351159" y="3110031"/>
            <a:ext cx="74896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手寫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Entity Framework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連接資料庫</a:t>
            </a: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30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027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D2C1A8C3-62E5-4C57-8E0D-3C4A1E06D6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597" t="6540" b="61350"/>
          <a:stretch/>
        </p:blipFill>
        <p:spPr>
          <a:xfrm>
            <a:off x="71021" y="454520"/>
            <a:ext cx="3579949" cy="333247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B5F6BA07-B41E-4F8E-AB1F-F2E537907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2" y="3847381"/>
            <a:ext cx="11938621" cy="2838825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31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466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D3102C86-151D-4DB0-ACB7-94DBFE46C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1" y="1035956"/>
            <a:ext cx="10963275" cy="7239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="" xmlns:a16="http://schemas.microsoft.com/office/drawing/2014/main" id="{A6BE33C7-D962-49B5-89BC-C9BD9FA36FBA}"/>
              </a:ext>
            </a:extLst>
          </p:cNvPr>
          <p:cNvSpPr/>
          <p:nvPr/>
        </p:nvSpPr>
        <p:spPr>
          <a:xfrm>
            <a:off x="84530" y="430451"/>
            <a:ext cx="15988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Web.config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18EF6053-07C7-42B9-AD25-D7845557D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75" y="1759856"/>
            <a:ext cx="4495800" cy="21621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247ABB58-C34A-496B-AC2D-2635F3A72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295" y="1759856"/>
            <a:ext cx="6533343" cy="2690200"/>
          </a:xfrm>
          <a:prstGeom prst="rect">
            <a:avLst/>
          </a:prstGeom>
        </p:spPr>
      </p:pic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32</a:t>
            </a:fld>
            <a:endParaRPr lang="zh-TW" altLang="en-US" dirty="0"/>
          </a:p>
        </p:txBody>
      </p:sp>
      <p:sp>
        <p:nvSpPr>
          <p:cNvPr id="11" name="頁尾版面配置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7A229735-7C08-441C-89AA-9E57E606F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66" y="3689826"/>
            <a:ext cx="4904453" cy="296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2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764" y="2851030"/>
            <a:ext cx="7161174" cy="3756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F43A09DC-FA40-48D8-ACB4-FF70CF23E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715713"/>
            <a:ext cx="4533244" cy="4142287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2014"/>
            <a:ext cx="4105275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222" y="518214"/>
            <a:ext cx="410527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線單箭頭接點 2"/>
          <p:cNvCxnSpPr/>
          <p:nvPr/>
        </p:nvCxnSpPr>
        <p:spPr>
          <a:xfrm flipV="1">
            <a:off x="1449238" y="923026"/>
            <a:ext cx="2199736" cy="256204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 flipV="1">
            <a:off x="3138037" y="3059502"/>
            <a:ext cx="2199736" cy="256204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33</a:t>
            </a:fld>
            <a:endParaRPr lang="zh-TW" altLang="en-US" dirty="0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641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34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1303150" y="2351621"/>
            <a:ext cx="9585701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自動生成程式碼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Entity Framework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以及</a:t>
            </a:r>
            <a:endParaRPr lang="en-US" altLang="zh-TW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更新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移除資料</a:t>
            </a:r>
          </a:p>
        </p:txBody>
      </p:sp>
    </p:spTree>
    <p:extLst>
      <p:ext uri="{BB962C8B-B14F-4D97-AF65-F5344CB8AC3E}">
        <p14:creationId xmlns:p14="http://schemas.microsoft.com/office/powerpoint/2010/main" val="144209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35</a:t>
            </a:fld>
            <a:endParaRPr lang="zh-TW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77" y="1378429"/>
            <a:ext cx="9251950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115677" y="598105"/>
            <a:ext cx="6043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ADO.Net</a:t>
            </a:r>
            <a:r>
              <a:rPr lang="en-US" altLang="zh-TW" sz="2400" dirty="0">
                <a:solidFill>
                  <a:srgbClr val="FF0000"/>
                </a:solidFill>
              </a:rPr>
              <a:t> Entity Data Model - Entity Framework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393" y="4420230"/>
            <a:ext cx="40767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8436633" y="4867305"/>
            <a:ext cx="3295291" cy="1124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/>
          <p:cNvCxnSpPr/>
          <p:nvPr/>
        </p:nvCxnSpPr>
        <p:spPr>
          <a:xfrm>
            <a:off x="8933624" y="3436818"/>
            <a:ext cx="598565" cy="143048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53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36</a:t>
            </a:fld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1" y="1258559"/>
            <a:ext cx="8570384" cy="3002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175" y="605378"/>
            <a:ext cx="3389827" cy="5976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8839842" y="696284"/>
            <a:ext cx="2667796" cy="797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8839842" y="2039129"/>
            <a:ext cx="2667796" cy="25414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8839842" y="4580626"/>
            <a:ext cx="2667796" cy="17914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818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37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68199" y="605378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自動生成的頁面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67" y="1067043"/>
            <a:ext cx="10477500" cy="527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1248596" y="2475781"/>
            <a:ext cx="502566" cy="2430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456739" y="2481532"/>
            <a:ext cx="502566" cy="2430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05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38</a:t>
            </a:fld>
            <a:endParaRPr lang="zh-TW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08" y="1283538"/>
            <a:ext cx="8890000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266070" y="647783"/>
            <a:ext cx="30193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增加</a:t>
            </a:r>
            <a:r>
              <a:rPr lang="en-US" altLang="zh-TW" sz="2400" dirty="0" err="1">
                <a:solidFill>
                  <a:srgbClr val="FF0000"/>
                </a:solidFill>
              </a:rPr>
              <a:t>TeamMetaData</a:t>
            </a:r>
            <a:r>
              <a:rPr lang="zh-TW" altLang="en-US" sz="2400" dirty="0">
                <a:solidFill>
                  <a:srgbClr val="FF0000"/>
                </a:solidFill>
              </a:rPr>
              <a:t>後</a:t>
            </a:r>
          </a:p>
        </p:txBody>
      </p:sp>
    </p:spTree>
    <p:extLst>
      <p:ext uri="{BB962C8B-B14F-4D97-AF65-F5344CB8AC3E}">
        <p14:creationId xmlns:p14="http://schemas.microsoft.com/office/powerpoint/2010/main" val="293266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</a:t>
            </a:fld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4457039" y="5032319"/>
            <a:ext cx="1683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~/Views/Shared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43" y="588914"/>
            <a:ext cx="3228712" cy="6111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/>
        </p:nvSpPr>
        <p:spPr>
          <a:xfrm>
            <a:off x="729669" y="5216985"/>
            <a:ext cx="3416060" cy="2242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5" name="向右箭號 4"/>
          <p:cNvSpPr/>
          <p:nvPr/>
        </p:nvSpPr>
        <p:spPr>
          <a:xfrm>
            <a:off x="470876" y="3359068"/>
            <a:ext cx="517586" cy="24801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696377" y="6257906"/>
            <a:ext cx="3416060" cy="2242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468911" y="6215105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~/</a:t>
            </a:r>
            <a:r>
              <a:rPr lang="en-US" altLang="zh-TW" dirty="0" smtClean="0">
                <a:solidFill>
                  <a:srgbClr val="FF0000"/>
                </a:solidFill>
              </a:rPr>
              <a:t>Views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向右箭號 14"/>
          <p:cNvSpPr/>
          <p:nvPr/>
        </p:nvSpPr>
        <p:spPr>
          <a:xfrm>
            <a:off x="564550" y="4572517"/>
            <a:ext cx="517586" cy="24801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973" y="5670037"/>
            <a:ext cx="45910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31" y="3958133"/>
            <a:ext cx="3970756" cy="1533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026" y="661385"/>
            <a:ext cx="4160335" cy="313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矩形 19"/>
          <p:cNvSpPr/>
          <p:nvPr/>
        </p:nvSpPr>
        <p:spPr>
          <a:xfrm>
            <a:off x="7137434" y="4725087"/>
            <a:ext cx="3416060" cy="2242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94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39</a:t>
            </a:fld>
            <a:endParaRPr lang="zh-TW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99229"/>
            <a:ext cx="9972136" cy="170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 14"/>
          <p:cNvSpPr/>
          <p:nvPr/>
        </p:nvSpPr>
        <p:spPr>
          <a:xfrm>
            <a:off x="194362" y="606731"/>
            <a:ext cx="3454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GamersController</a:t>
            </a:r>
            <a:r>
              <a:rPr lang="zh-TW" altLang="en-US" sz="2400" dirty="0">
                <a:solidFill>
                  <a:srgbClr val="FF0000"/>
                </a:solidFill>
              </a:rPr>
              <a:t>  </a:t>
            </a:r>
            <a:r>
              <a:rPr lang="en-US" altLang="zh-TW" sz="2400" dirty="0">
                <a:solidFill>
                  <a:srgbClr val="FF0000"/>
                </a:solidFill>
              </a:rPr>
              <a:t>-</a:t>
            </a:r>
            <a:r>
              <a:rPr lang="zh-TW" altLang="en-US" sz="2400" dirty="0">
                <a:solidFill>
                  <a:srgbClr val="FF0000"/>
                </a:solidFill>
              </a:rPr>
              <a:t>  </a:t>
            </a:r>
            <a:r>
              <a:rPr lang="en-US" altLang="zh-TW" sz="2400" dirty="0">
                <a:solidFill>
                  <a:srgbClr val="FF0000"/>
                </a:solidFill>
              </a:rPr>
              <a:t>Index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095" y="2853538"/>
            <a:ext cx="4796320" cy="3931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532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40</a:t>
            </a:fld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92" y="2058569"/>
            <a:ext cx="7039906" cy="3574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194362" y="682289"/>
            <a:ext cx="36206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GamersController</a:t>
            </a:r>
            <a:r>
              <a:rPr lang="zh-TW" altLang="en-US" sz="2400" dirty="0">
                <a:solidFill>
                  <a:srgbClr val="FF0000"/>
                </a:solidFill>
              </a:rPr>
              <a:t>  </a:t>
            </a:r>
            <a:r>
              <a:rPr lang="en-US" altLang="zh-TW" sz="2400" dirty="0">
                <a:solidFill>
                  <a:srgbClr val="FF0000"/>
                </a:solidFill>
              </a:rPr>
              <a:t>-</a:t>
            </a:r>
            <a:r>
              <a:rPr lang="zh-TW" altLang="en-US" sz="2400" dirty="0">
                <a:solidFill>
                  <a:srgbClr val="FF0000"/>
                </a:solidFill>
              </a:rPr>
              <a:t>  </a:t>
            </a:r>
            <a:r>
              <a:rPr lang="en-US" altLang="zh-TW" sz="2400" dirty="0">
                <a:solidFill>
                  <a:srgbClr val="FF0000"/>
                </a:solidFill>
              </a:rPr>
              <a:t>Details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535" y="906821"/>
            <a:ext cx="4182913" cy="5585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374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41</a:t>
            </a:fld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1303150" y="2351621"/>
            <a:ext cx="9585701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自動生成程式碼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Entity Framework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以及</a:t>
            </a:r>
            <a:endParaRPr lang="en-US" altLang="zh-TW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更新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移除資料</a:t>
            </a:r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5182930" y="4214504"/>
            <a:ext cx="1826141" cy="107721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TW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新增資料</a:t>
            </a:r>
          </a:p>
          <a:p>
            <a:endParaRPr lang="zh-TW" alt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9613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42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94362" y="682289"/>
            <a:ext cx="35901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GamersController</a:t>
            </a:r>
            <a:r>
              <a:rPr lang="zh-TW" altLang="en-US" sz="2400" dirty="0">
                <a:solidFill>
                  <a:srgbClr val="FF0000"/>
                </a:solidFill>
              </a:rPr>
              <a:t>  </a:t>
            </a:r>
            <a:r>
              <a:rPr lang="en-US" altLang="zh-TW" sz="2400" dirty="0">
                <a:solidFill>
                  <a:srgbClr val="FF0000"/>
                </a:solidFill>
              </a:rPr>
              <a:t>-</a:t>
            </a:r>
            <a:r>
              <a:rPr lang="zh-TW" altLang="en-US" sz="2400" dirty="0">
                <a:solidFill>
                  <a:srgbClr val="FF0000"/>
                </a:solidFill>
              </a:rPr>
              <a:t>  </a:t>
            </a:r>
            <a:r>
              <a:rPr lang="en-US" altLang="zh-TW" sz="2400" dirty="0">
                <a:solidFill>
                  <a:srgbClr val="FF0000"/>
                </a:solidFill>
              </a:rPr>
              <a:t>Create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8"/>
          <a:stretch/>
        </p:blipFill>
        <p:spPr bwMode="auto">
          <a:xfrm>
            <a:off x="0" y="3416672"/>
            <a:ext cx="8382000" cy="3258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64"/>
          <a:stretch/>
        </p:blipFill>
        <p:spPr bwMode="auto">
          <a:xfrm>
            <a:off x="8382000" y="913121"/>
            <a:ext cx="3436188" cy="5647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="" xmlns:a16="http://schemas.microsoft.com/office/drawing/2014/main" id="{CB76E224-85B3-45A5-AB97-33FBE7F51A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64"/>
          <a:stretch/>
        </p:blipFill>
        <p:spPr bwMode="auto">
          <a:xfrm>
            <a:off x="158354" y="1320407"/>
            <a:ext cx="7800975" cy="1688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817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43</a:t>
            </a:fld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1303150" y="2351621"/>
            <a:ext cx="9585701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自動生成程式碼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Entity Framework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以及</a:t>
            </a:r>
            <a:endParaRPr lang="en-US" altLang="zh-TW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更新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移除資料</a:t>
            </a:r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5182930" y="4214504"/>
            <a:ext cx="1826141" cy="107721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TW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更新資料</a:t>
            </a:r>
          </a:p>
          <a:p>
            <a:endParaRPr lang="zh-TW" alt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8422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44</a:t>
            </a:fld>
            <a:endParaRPr lang="zh-TW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32731"/>
            <a:ext cx="7684895" cy="5925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94362" y="451456"/>
            <a:ext cx="3252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GamersController</a:t>
            </a:r>
            <a:r>
              <a:rPr lang="zh-TW" altLang="en-US" sz="2400" dirty="0">
                <a:solidFill>
                  <a:srgbClr val="FF0000"/>
                </a:solidFill>
              </a:rPr>
              <a:t>  </a:t>
            </a:r>
            <a:r>
              <a:rPr lang="en-US" altLang="zh-TW" sz="2400" dirty="0">
                <a:solidFill>
                  <a:srgbClr val="FF0000"/>
                </a:solidFill>
              </a:rPr>
              <a:t>-</a:t>
            </a:r>
            <a:r>
              <a:rPr lang="zh-TW" altLang="en-US" sz="2400" dirty="0">
                <a:solidFill>
                  <a:srgbClr val="FF0000"/>
                </a:solidFill>
              </a:rPr>
              <a:t>  </a:t>
            </a:r>
            <a:r>
              <a:rPr lang="en-US" altLang="zh-TW" sz="2400" dirty="0">
                <a:solidFill>
                  <a:srgbClr val="FF0000"/>
                </a:solidFill>
              </a:rPr>
              <a:t>Edit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252" y="1379101"/>
            <a:ext cx="5937250" cy="516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312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45</a:t>
            </a:fld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1303150" y="2351621"/>
            <a:ext cx="9585701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自動生成程式碼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Entity Framework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以及</a:t>
            </a:r>
            <a:endParaRPr lang="en-US" altLang="zh-TW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更新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移除資料</a:t>
            </a:r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5182930" y="4214504"/>
            <a:ext cx="1826141" cy="107721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TW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刪除資料</a:t>
            </a:r>
          </a:p>
          <a:p>
            <a:endParaRPr lang="zh-TW" alt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9318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46</a:t>
            </a:fld>
            <a:endParaRPr lang="zh-TW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49"/>
          <a:stretch/>
        </p:blipFill>
        <p:spPr bwMode="auto">
          <a:xfrm>
            <a:off x="134878" y="569343"/>
            <a:ext cx="4997047" cy="4748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945" y="1013835"/>
            <a:ext cx="3898900" cy="473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958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47</a:t>
            </a:fld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4181217" y="2754124"/>
            <a:ext cx="3829567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攻略</a:t>
            </a:r>
            <a:r>
              <a:rPr lang="en-US" altLang="zh-TW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HtmlHelper</a:t>
            </a:r>
            <a:endParaRPr lang="en-US" altLang="zh-TW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3662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48</a:t>
            </a:fld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40360" y="562320"/>
            <a:ext cx="265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HtmlHelpers.cshtml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22" y="1023985"/>
            <a:ext cx="11565255" cy="4847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883" y="3318835"/>
            <a:ext cx="1777981" cy="3435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585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62" y="866003"/>
            <a:ext cx="8944155" cy="5180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4</a:t>
            </a:fld>
            <a:endParaRPr lang="zh-TW" altLang="en-US" dirty="0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810884" y="1604508"/>
            <a:ext cx="3416060" cy="1639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34862" y="496671"/>
            <a:ext cx="1605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_</a:t>
            </a:r>
            <a:r>
              <a:rPr lang="en-US" altLang="zh-TW" dirty="0" err="1">
                <a:solidFill>
                  <a:srgbClr val="FF0000"/>
                </a:solidFill>
              </a:rPr>
              <a:t>Layout.cshtml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985" y="891879"/>
            <a:ext cx="32099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193" y="1077936"/>
            <a:ext cx="253365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矩形 16"/>
          <p:cNvSpPr/>
          <p:nvPr/>
        </p:nvSpPr>
        <p:spPr>
          <a:xfrm flipV="1">
            <a:off x="1066801" y="5150263"/>
            <a:ext cx="925902" cy="1808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740" y="4789219"/>
            <a:ext cx="3625484" cy="72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44" y="1978267"/>
            <a:ext cx="4789757" cy="3533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直線單箭頭接點 21"/>
          <p:cNvCxnSpPr>
            <a:cxnSpLocks/>
          </p:cNvCxnSpPr>
          <p:nvPr/>
        </p:nvCxnSpPr>
        <p:spPr>
          <a:xfrm flipV="1">
            <a:off x="4066820" y="1391941"/>
            <a:ext cx="2077948" cy="31366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cxnSpLocks/>
          </p:cNvCxnSpPr>
          <p:nvPr/>
        </p:nvCxnSpPr>
        <p:spPr>
          <a:xfrm flipV="1">
            <a:off x="7803668" y="1303426"/>
            <a:ext cx="1340332" cy="15683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cxnSpLocks/>
          </p:cNvCxnSpPr>
          <p:nvPr/>
        </p:nvCxnSpPr>
        <p:spPr>
          <a:xfrm>
            <a:off x="1992703" y="5228679"/>
            <a:ext cx="1911785" cy="1201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01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49</a:t>
            </a:fld>
            <a:endParaRPr lang="zh-TW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89" y="1438545"/>
            <a:ext cx="7858125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614" y="3554712"/>
            <a:ext cx="32766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40360" y="562320"/>
            <a:ext cx="46097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GamersController.cs</a:t>
            </a:r>
            <a:r>
              <a:rPr lang="zh-TW" altLang="en-US" sz="2400" dirty="0">
                <a:solidFill>
                  <a:srgbClr val="FF0000"/>
                </a:solidFill>
              </a:rPr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-</a:t>
            </a:r>
            <a:r>
              <a:rPr lang="zh-TW" altLang="en-US" sz="2400" dirty="0">
                <a:solidFill>
                  <a:srgbClr val="FF0000"/>
                </a:solidFill>
              </a:rPr>
              <a:t> </a:t>
            </a:r>
            <a:r>
              <a:rPr lang="en-US" altLang="zh-TW" sz="2400" dirty="0" err="1">
                <a:solidFill>
                  <a:srgbClr val="FF0000"/>
                </a:solidFill>
              </a:rPr>
              <a:t>Dropdownlist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051" y="1608647"/>
            <a:ext cx="280035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099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="" xmlns:a16="http://schemas.microsoft.com/office/drawing/2014/main" id="{7ABA3A82-A17F-499F-A813-1AFA18EC9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7A0E1500-9A82-41A1-B090-016767506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50</a:t>
            </a:fld>
            <a:endParaRPr lang="zh-TW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12" y="913681"/>
            <a:ext cx="7014534" cy="579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173" y="1396759"/>
            <a:ext cx="5538328" cy="3068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19512" y="470872"/>
            <a:ext cx="16161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Game Class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65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51</a:t>
            </a:fld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77"/>
          <a:stretch/>
        </p:blipFill>
        <p:spPr bwMode="auto">
          <a:xfrm>
            <a:off x="0" y="517405"/>
            <a:ext cx="9563100" cy="3925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427" y="3972105"/>
            <a:ext cx="5743575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2398143" y="1285335"/>
            <a:ext cx="1345721" cy="2207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>
            <a:off x="3743864" y="1395726"/>
            <a:ext cx="2355011" cy="375424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5"/>
          <a:stretch/>
        </p:blipFill>
        <p:spPr bwMode="auto">
          <a:xfrm>
            <a:off x="8826710" y="723363"/>
            <a:ext cx="3365289" cy="3248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380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52</a:t>
            </a:fld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56" y="1096184"/>
            <a:ext cx="4162425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875" y="2324011"/>
            <a:ext cx="432435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53" y="3886111"/>
            <a:ext cx="3019425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041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53</a:t>
            </a:fld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8" y="493324"/>
            <a:ext cx="533400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126" y="2932082"/>
            <a:ext cx="834390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901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54</a:t>
            </a:fld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782" y="2718130"/>
            <a:ext cx="3915979" cy="3070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6" y="609600"/>
            <a:ext cx="488632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19" y="4000500"/>
            <a:ext cx="6858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644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55</a:t>
            </a:fld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242" y="708092"/>
            <a:ext cx="5009192" cy="602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212736" y="630530"/>
            <a:ext cx="44135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err="1">
                <a:solidFill>
                  <a:srgbClr val="FF0000"/>
                </a:solidFill>
              </a:rPr>
              <a:t>GamersController.cs</a:t>
            </a:r>
            <a:r>
              <a:rPr lang="en-US" altLang="zh-TW" sz="2800" dirty="0">
                <a:solidFill>
                  <a:srgbClr val="FF0000"/>
                </a:solidFill>
              </a:rPr>
              <a:t> - </a:t>
            </a:r>
            <a:r>
              <a:rPr lang="en-US" altLang="zh-TW" sz="2800" dirty="0" err="1">
                <a:solidFill>
                  <a:srgbClr val="FF0000"/>
                </a:solidFill>
              </a:rPr>
              <a:t>ListBox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57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56</a:t>
            </a:fld>
            <a:endParaRPr lang="zh-TW" altLang="en-US" dirty="0"/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0" y="3089888"/>
            <a:ext cx="12192000" cy="11430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 Narrow" panose="020B0606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文本框 1"/>
          <p:cNvSpPr txBox="1">
            <a:spLocks noChangeArrowheads="1"/>
          </p:cNvSpPr>
          <p:nvPr/>
        </p:nvSpPr>
        <p:spPr bwMode="auto">
          <a:xfrm>
            <a:off x="4486275" y="2999401"/>
            <a:ext cx="195262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8000" dirty="0">
                <a:solidFill>
                  <a:srgbClr val="FFFFFF"/>
                </a:solidFill>
                <a:latin typeface="Modern No. 20" pitchFamily="18" charset="0"/>
                <a:ea typeface="方正中倩_GBK"/>
                <a:cs typeface="方正中倩_GBK"/>
              </a:rPr>
              <a:t>End</a:t>
            </a:r>
            <a:endParaRPr lang="zh-CN" altLang="en-US" sz="8000" dirty="0">
              <a:solidFill>
                <a:srgbClr val="FFFFFF"/>
              </a:solidFill>
              <a:latin typeface="Modern No. 20" pitchFamily="18" charset="0"/>
              <a:ea typeface="方正中倩_GBK"/>
              <a:cs typeface="方正中倩_GBK"/>
            </a:endParaRPr>
          </a:p>
        </p:txBody>
      </p:sp>
      <p:sp>
        <p:nvSpPr>
          <p:cNvPr id="8" name="椭圆形标注 3"/>
          <p:cNvSpPr>
            <a:spLocks noChangeArrowheads="1"/>
          </p:cNvSpPr>
          <p:nvPr/>
        </p:nvSpPr>
        <p:spPr bwMode="auto">
          <a:xfrm rot="437392">
            <a:off x="6545263" y="1913551"/>
            <a:ext cx="1757362" cy="1604963"/>
          </a:xfrm>
          <a:prstGeom prst="wedgeEllipseCallout">
            <a:avLst>
              <a:gd name="adj1" fmla="val -40199"/>
              <a:gd name="adj2" fmla="val 53991"/>
            </a:avLst>
          </a:prstGeom>
          <a:solidFill>
            <a:srgbClr val="FFC000"/>
          </a:solidFill>
          <a:ln w="28575">
            <a:solidFill>
              <a:srgbClr val="FFFFFF"/>
            </a:solidFill>
            <a:miter lim="800000"/>
            <a:headEnd/>
            <a:tailE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 Narrow" panose="020B0606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文本框 4"/>
          <p:cNvSpPr txBox="1">
            <a:spLocks noChangeArrowheads="1"/>
          </p:cNvSpPr>
          <p:nvPr/>
        </p:nvSpPr>
        <p:spPr bwMode="auto">
          <a:xfrm>
            <a:off x="6645275" y="2494576"/>
            <a:ext cx="15652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>
                <a:solidFill>
                  <a:srgbClr val="FFFFFF"/>
                </a:solidFill>
                <a:latin typeface="Modern No. 20" pitchFamily="18" charset="0"/>
                <a:ea typeface="方正中倩_GBK"/>
                <a:cs typeface="方正中倩_GBK"/>
              </a:rPr>
              <a:t>Thank</a:t>
            </a:r>
          </a:p>
          <a:p>
            <a:pPr algn="ctr" eaLnBrk="1" hangingPunct="1">
              <a:lnSpc>
                <a:spcPct val="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>
                <a:solidFill>
                  <a:srgbClr val="FFFFFF"/>
                </a:solidFill>
                <a:latin typeface="Modern No. 20" pitchFamily="18" charset="0"/>
                <a:ea typeface="方正中倩_GBK"/>
                <a:cs typeface="方正中倩_GBK"/>
              </a:rPr>
              <a:t>you</a:t>
            </a:r>
            <a:endParaRPr lang="zh-CN" altLang="en-US" sz="4000">
              <a:solidFill>
                <a:srgbClr val="FFFFFF"/>
              </a:solidFill>
              <a:latin typeface="Modern No. 20" pitchFamily="18" charset="0"/>
              <a:ea typeface="方正中倩_GBK"/>
              <a:cs typeface="方正中倩_GBK"/>
            </a:endParaRPr>
          </a:p>
        </p:txBody>
      </p:sp>
    </p:spTree>
    <p:extLst>
      <p:ext uri="{BB962C8B-B14F-4D97-AF65-F5344CB8AC3E}">
        <p14:creationId xmlns:p14="http://schemas.microsoft.com/office/powerpoint/2010/main" val="141885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5</a:t>
            </a:fld>
            <a:endParaRPr lang="zh-TW" altLang="en-US" dirty="0"/>
          </a:p>
        </p:txBody>
      </p:sp>
      <p:sp>
        <p:nvSpPr>
          <p:cNvPr id="12" name="頁尾版面配置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39" y="1221358"/>
            <a:ext cx="718185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199147" y="561522"/>
            <a:ext cx="2093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_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ViewStart.cshtml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47" y="3145048"/>
            <a:ext cx="9589159" cy="2280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134" y="5063289"/>
            <a:ext cx="3380566" cy="1434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224" y="5063289"/>
            <a:ext cx="40671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298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6</a:t>
            </a:fld>
            <a:endParaRPr lang="zh-TW" altLang="en-US" dirty="0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00" y="1431584"/>
            <a:ext cx="10620015" cy="5426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/>
        </p:nvSpPr>
        <p:spPr>
          <a:xfrm>
            <a:off x="292400" y="572867"/>
            <a:ext cx="2325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另外兩種設定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Layout</a:t>
            </a:r>
            <a:endParaRPr lang="zh-TW" altLang="en-US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888340" y="5852160"/>
            <a:ext cx="1657996" cy="274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93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7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5043858" y="2702818"/>
            <a:ext cx="21042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模板</a:t>
            </a:r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4890286" y="3722798"/>
            <a:ext cx="2411429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PartialView</a:t>
            </a:r>
            <a:endParaRPr lang="en-US" altLang="zh-TW" sz="3200" b="1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b="1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b="1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5027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902" y="722604"/>
            <a:ext cx="4505325" cy="581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8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34862" y="522549"/>
            <a:ext cx="15206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PartialView</a:t>
            </a:r>
            <a:endParaRPr lang="zh-TW" altLang="en-US" sz="20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922" y="4212815"/>
            <a:ext cx="4961566" cy="2476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846" y="1072435"/>
            <a:ext cx="4892426" cy="2941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直線單箭頭接點 10"/>
          <p:cNvCxnSpPr>
            <a:cxnSpLocks/>
          </p:cNvCxnSpPr>
          <p:nvPr/>
        </p:nvCxnSpPr>
        <p:spPr>
          <a:xfrm flipV="1">
            <a:off x="4816628" y="1426464"/>
            <a:ext cx="2205964" cy="151961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cxnSpLocks/>
          </p:cNvCxnSpPr>
          <p:nvPr/>
        </p:nvCxnSpPr>
        <p:spPr>
          <a:xfrm flipH="1">
            <a:off x="4663440" y="4341513"/>
            <a:ext cx="2359152" cy="86142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cxnSpLocks/>
          </p:cNvCxnSpPr>
          <p:nvPr/>
        </p:nvCxnSpPr>
        <p:spPr>
          <a:xfrm flipH="1">
            <a:off x="5248656" y="4341513"/>
            <a:ext cx="1773936" cy="163866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19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訓練課程簡報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_16224615_TF03460604.potx" id="{459C345E-EC57-4CE6-8378-CD5A0E02B40D}" vid="{75388508-C140-4AE9-B3F8-1A15F21DF63F}"/>
    </a:ext>
  </a:extLst>
</a:theme>
</file>

<file path=ppt/theme/theme2.xml><?xml version="1.0" encoding="utf-8"?>
<a:theme xmlns:a="http://schemas.openxmlformats.org/drawingml/2006/main" name="Office 佈景主題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訓練課程簡報</Template>
  <TotalTime>6026</TotalTime>
  <Words>405</Words>
  <Application>Microsoft Office PowerPoint</Application>
  <PresentationFormat>自訂</PresentationFormat>
  <Paragraphs>190</Paragraphs>
  <Slides>57</Slides>
  <Notes>2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57</vt:i4>
      </vt:variant>
    </vt:vector>
  </HeadingPairs>
  <TitlesOfParts>
    <vt:vector size="58" baseType="lpstr">
      <vt:lpstr>訓練課程簡報</vt:lpstr>
      <vt:lpstr>現代 .Net 開發者之路 - MVC 完全精通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現代 .Net 開發者之路 - MVC 完全精通</dc:title>
  <dc:creator>陳彥如</dc:creator>
  <cp:lastModifiedBy>Anna</cp:lastModifiedBy>
  <cp:revision>161</cp:revision>
  <dcterms:created xsi:type="dcterms:W3CDTF">2018-05-02T03:29:08Z</dcterms:created>
  <dcterms:modified xsi:type="dcterms:W3CDTF">2018-05-27T16:54:17Z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